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 SemiBold"/>
      <p:regular r:id="rId26"/>
      <p:bold r:id="rId27"/>
    </p:embeddedFont>
    <p:embeddedFont>
      <p:font typeface="Maven Pro"/>
      <p:regular r:id="rId28"/>
      <p:bold r:id="rId29"/>
    </p:embeddedFont>
    <p:embeddedFont>
      <p:font typeface="Maven Pro ExtraBold"/>
      <p:bold r:id="rId30"/>
    </p:embeddedFont>
    <p:embeddedFont>
      <p:font typeface="Maven Pro Medium"/>
      <p:regular r:id="rId31"/>
      <p:bold r:id="rId32"/>
    </p:embeddedFont>
    <p:embeddedFont>
      <p:font typeface="Nunito Black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SemiBold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avenPro-regular.fntdata"/><Relationship Id="rId27" Type="http://schemas.openxmlformats.org/officeDocument/2006/relationships/font" Target="fonts/MavenPro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Medium-regular.fntdata"/><Relationship Id="rId30" Type="http://schemas.openxmlformats.org/officeDocument/2006/relationships/font" Target="fonts/MavenProExtraBold-bold.fntdata"/><Relationship Id="rId11" Type="http://schemas.openxmlformats.org/officeDocument/2006/relationships/slide" Target="slides/slide6.xml"/><Relationship Id="rId33" Type="http://schemas.openxmlformats.org/officeDocument/2006/relationships/font" Target="fonts/NunitoBlack-bold.fntdata"/><Relationship Id="rId10" Type="http://schemas.openxmlformats.org/officeDocument/2006/relationships/slide" Target="slides/slide5.xml"/><Relationship Id="rId32" Type="http://schemas.openxmlformats.org/officeDocument/2006/relationships/font" Target="fonts/MavenPro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Blac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14476d91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14476d91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14476d91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14476d91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14476d91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14476d91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14476d915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14476d91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14476d91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14476d91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14476d91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14476d91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d14476d91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d14476d91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14476d91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14476d91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14476d91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14476d91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14476d91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14476d91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14476d91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14476d91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14476d91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14476d91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14476d91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14476d91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14476d91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14476d91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14476d91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14476d91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ufvTpyo9rZeAb_iHDXnHUF3bnziAb_kG/view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9475" y="1613825"/>
            <a:ext cx="9064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/>
              <a:t>LIP-READ DETECTION USING DEEP LEARNING</a:t>
            </a:r>
            <a:endParaRPr sz="2900" u="sng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998425" y="36436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Deepshikha Mahato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230300" y="77950"/>
            <a:ext cx="6683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ON SAMPLE TEXT 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600" y="606400"/>
            <a:ext cx="7134001" cy="17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>
            <p:ph type="title"/>
          </p:nvPr>
        </p:nvSpPr>
        <p:spPr>
          <a:xfrm>
            <a:off x="1635125" y="2389200"/>
            <a:ext cx="6683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ON REAL TEXT </a:t>
            </a:r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38" y="2892475"/>
            <a:ext cx="7181325" cy="18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1228075" y="0"/>
            <a:ext cx="70305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 (UPTO 100 EPOCHS)</a:t>
            </a:r>
            <a:endParaRPr/>
          </a:p>
        </p:txBody>
      </p:sp>
      <p:sp>
        <p:nvSpPr>
          <p:cNvPr id="356" name="Google Shape;356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75" y="917575"/>
            <a:ext cx="7559976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1303800" y="163150"/>
            <a:ext cx="7030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A SAMPLE VIDEO </a:t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6923400" y="928350"/>
            <a:ext cx="2054100" cy="4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prediction is from loading a video, and prediction is almost the same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text – bin blue at f three soon | predicted text – bin blue at j three soon.</a:t>
            </a:r>
            <a:endParaRPr b="1"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928350"/>
            <a:ext cx="6386750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type="title"/>
          </p:nvPr>
        </p:nvSpPr>
        <p:spPr>
          <a:xfrm>
            <a:off x="1246075" y="163125"/>
            <a:ext cx="7030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SECOND VIDEO</a:t>
            </a:r>
            <a:endParaRPr/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" y="755325"/>
            <a:ext cx="8193849" cy="39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type="title"/>
          </p:nvPr>
        </p:nvSpPr>
        <p:spPr>
          <a:xfrm>
            <a:off x="1303800" y="153675"/>
            <a:ext cx="7030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endParaRPr/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75" y="893375"/>
            <a:ext cx="1462075" cy="10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558475" y="2145775"/>
            <a:ext cx="2512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Enhanced Accessibility for people hearing </a:t>
            </a: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impairments.</a:t>
            </a:r>
            <a:endParaRPr/>
          </a:p>
        </p:txBody>
      </p:sp>
      <p:pic>
        <p:nvPicPr>
          <p:cNvPr id="378" name="Google Shape;3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113" y="901175"/>
            <a:ext cx="1931025" cy="10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/>
        </p:nvSpPr>
        <p:spPr>
          <a:xfrm>
            <a:off x="3837400" y="2213150"/>
            <a:ext cx="2063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nhancing voice-activated systems and virtual assistants in noisy environments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200" y="910638"/>
            <a:ext cx="1891050" cy="11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6"/>
          <p:cNvSpPr txBox="1"/>
          <p:nvPr/>
        </p:nvSpPr>
        <p:spPr>
          <a:xfrm>
            <a:off x="6374725" y="2336200"/>
            <a:ext cx="2783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nhancing security measures in high-security areas and public spaces.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725" y="2804600"/>
            <a:ext cx="1579775" cy="13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562225" y="4352425"/>
            <a:ext cx="2177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Human-Computer Interaction: Allowing visual speech commands for navigating devices, AR, VR, and smart home technologies.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8950" y="2882150"/>
            <a:ext cx="1969350" cy="11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 txBox="1"/>
          <p:nvPr/>
        </p:nvSpPr>
        <p:spPr>
          <a:xfrm>
            <a:off x="3562900" y="4342925"/>
            <a:ext cx="2962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Facilitate communication between doctors and patients, particularly for those with health conditions affecting verbal communication.</a:t>
            </a:r>
            <a:endParaRPr b="1" sz="914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9375" y="2829400"/>
            <a:ext cx="1822225" cy="12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/>
          <p:nvPr/>
        </p:nvSpPr>
        <p:spPr>
          <a:xfrm>
            <a:off x="6733950" y="4269500"/>
            <a:ext cx="2512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Enhancing pronunciation and communication skills, leading to more effective language learning.</a:t>
            </a:r>
            <a:endParaRPr sz="900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:-</a:t>
            </a:r>
            <a:endParaRPr/>
          </a:p>
        </p:txBody>
      </p:sp>
      <p:sp>
        <p:nvSpPr>
          <p:cNvPr id="393" name="Google Shape;393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Assael, Y. M., Shillingford, B., Whiteson, S., &amp; de Freitas, N. (2016). LipNet: End-to-End Sentence-level Lipreading. arXiv preprint arXiv:1611.01599.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Arakane, T., &amp; Saitoh, T. (2023). Efficient DNN Model for Word Lip-Reading. Algorithms, 16(6), 269. https://doi.org/10.3390/a16060269.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/>
        </p:nvSpPr>
        <p:spPr>
          <a:xfrm>
            <a:off x="1802250" y="1418000"/>
            <a:ext cx="58782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Thank You!</a:t>
            </a:r>
            <a:endParaRPr sz="59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0" y="57750"/>
            <a:ext cx="8938575" cy="50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599975"/>
            <a:ext cx="32004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5635100" y="338900"/>
            <a:ext cx="3200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Why do we need Lip- Read Detection?</a:t>
            </a:r>
            <a:endParaRPr sz="2000">
              <a:solidFill>
                <a:schemeClr val="dk2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6005100" y="1418000"/>
            <a:ext cx="28305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Accurate visual speech recognition.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Improving accessibility.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Enhancing communication in noisy environments.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Advancing human-computer interaction.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Collection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6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2190350" y="187450"/>
            <a:ext cx="60867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Dataset Used:-</a:t>
            </a:r>
            <a:endParaRPr sz="1800">
              <a:solidFill>
                <a:schemeClr val="dk2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1921575" y="2571750"/>
            <a:ext cx="737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ven Pro SemiBold"/>
              <a:buChar char="●"/>
            </a:pPr>
            <a:r>
              <a:rPr lang="en" sz="1200">
                <a:highlight>
                  <a:srgbClr val="FFFFFF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GRID is a large multitalker audiovisual sentence corpus to support joint computational-behavioral studies in speech perception. </a:t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ven Pro SemiBold"/>
              <a:buChar char="●"/>
            </a:pPr>
            <a:r>
              <a:rPr lang="en" sz="1200">
                <a:highlight>
                  <a:srgbClr val="FFFFFF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The corpus consists of high-quality audio and video (facial) recordings of 1000 sentences spoken by each of 34 talkers (18 male, 16 female).</a:t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ven Pro SemiBold"/>
              <a:buChar char="●"/>
            </a:pPr>
            <a:r>
              <a:rPr lang="en" sz="1200">
                <a:highlight>
                  <a:srgbClr val="FFFFFF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For this project,  only One Male speaker video having 1000 short video files with respective annotations is used for test cases. </a:t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ven Pro SemiBold"/>
              <a:buChar char="●"/>
            </a:pPr>
            <a:r>
              <a:rPr lang="en" sz="1200">
                <a:highlight>
                  <a:srgbClr val="FFFFFF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Sentences are of the form "put red at G9 now".  </a:t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294325" y="248350"/>
            <a:ext cx="70305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Preprocessing:-</a:t>
            </a:r>
            <a:endParaRPr/>
          </a:p>
        </p:txBody>
      </p:sp>
      <p:pic>
        <p:nvPicPr>
          <p:cNvPr id="301" name="Google Shape;301;p16" title="bbaszn.mp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00" y="1332725"/>
            <a:ext cx="3151900" cy="23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813" y="2405063"/>
            <a:ext cx="21642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403" y="1332725"/>
            <a:ext cx="2164272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439175" y="4155650"/>
            <a:ext cx="780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●"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Fetches a batch of video frames and corresponding text alignments from the dataset, setting them up for the model to process, make predictions and, compute the loss function.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1256450" y="969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whether the frames are correct or not?</a:t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25" y="1299000"/>
            <a:ext cx="5172075" cy="18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/>
        </p:nvSpPr>
        <p:spPr>
          <a:xfrm>
            <a:off x="3881888" y="878475"/>
            <a:ext cx="1779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Frames</a:t>
            </a:r>
            <a:r>
              <a:rPr lang="en" sz="1700">
                <a:solidFill>
                  <a:schemeClr val="dk2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 40 </a:t>
            </a:r>
            <a:endParaRPr sz="1700">
              <a:solidFill>
                <a:schemeClr val="dk2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3881888" y="3132725"/>
            <a:ext cx="1779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Frames 50 </a:t>
            </a:r>
            <a:endParaRPr sz="1700">
              <a:solidFill>
                <a:schemeClr val="dk2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675" y="3486450"/>
            <a:ext cx="5172075" cy="16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056750" y="106350"/>
            <a:ext cx="7030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Data Pipeline</a:t>
            </a:r>
            <a:endParaRPr sz="3100"/>
          </a:p>
        </p:txBody>
      </p: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347750" y="1361225"/>
            <a:ext cx="38682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 Medium"/>
              <a:buChar char="⮚"/>
            </a:pPr>
            <a:r>
              <a:rPr lang="en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Creating a tensorflow dataset.</a:t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 Medium"/>
              <a:buChar char="⮚"/>
            </a:pPr>
            <a:r>
              <a:rPr lang="en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Taking  75 frames in a video. </a:t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 Medium"/>
              <a:buChar char="⮚"/>
            </a:pPr>
            <a:r>
              <a:rPr lang="en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We take the greyscale video frames after padding and change it to a gif file by using the function image.io.</a:t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 Medium"/>
              <a:buChar char="⮚"/>
            </a:pPr>
            <a:r>
              <a:rPr lang="en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This is the what LipNet model takes to decode, what it’s trying to say. </a:t>
            </a:r>
            <a:endParaRPr sz="16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25" y="2137425"/>
            <a:ext cx="1986975" cy="8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22725" y="0"/>
            <a:ext cx="70305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SEQUENTIAL</a:t>
            </a:r>
            <a:r>
              <a:rPr lang="en" sz="2400"/>
              <a:t> </a:t>
            </a:r>
            <a:r>
              <a:rPr lang="en" sz="2400"/>
              <a:t>MODEL USED:-</a:t>
            </a:r>
            <a:endParaRPr sz="2400"/>
          </a:p>
        </p:txBody>
      </p:sp>
      <p:sp>
        <p:nvSpPr>
          <p:cNvPr id="326" name="Google Shape;326;p19"/>
          <p:cNvSpPr/>
          <p:nvPr/>
        </p:nvSpPr>
        <p:spPr>
          <a:xfrm>
            <a:off x="420250" y="479750"/>
            <a:ext cx="3492900" cy="3521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⮚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Used  sequential model. 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⮚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Layers used COV3D, LSTM, Dense, Dropout.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⮚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Callbacks – ModelCheckpoint at 50 and 96, LearningRateScheduler.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⮚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Network: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o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Sequential layer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o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3 sets of Convolutional layers, with different sets of kernels (128, 256, 75) respectively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o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2 sets of LSTM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o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Dense layer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725" y="479750"/>
            <a:ext cx="3931125" cy="37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725" y="4277700"/>
            <a:ext cx="3883725" cy="9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/>
        </p:nvSpPr>
        <p:spPr>
          <a:xfrm>
            <a:off x="2038902" y="3726450"/>
            <a:ext cx="55278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ven Pro Medium"/>
                <a:ea typeface="Maven Pro Medium"/>
                <a:cs typeface="Maven Pro Medium"/>
                <a:sym typeface="Maven Pro Medium"/>
              </a:rPr>
              <a:t>Comparison:-</a:t>
            </a:r>
            <a:endParaRPr sz="15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845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▪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We use a sequential model, whereas,  they used Special CNN model.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▪"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We use Bi-directional ,rest is the same whereas, they used Bi-GRU.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900" y="621600"/>
            <a:ext cx="5783625" cy="25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2559525" y="111725"/>
            <a:ext cx="5840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SIMILAR MODEL IMPLEMENTATION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237625" y="598575"/>
            <a:ext cx="8967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CTC LOSS FUNCTION (Connectionist Temporal Classification)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5314075" y="1848075"/>
            <a:ext cx="3764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</a:t>
            </a:r>
            <a:r>
              <a:rPr lang="en"/>
              <a:t>anaging sequence alignment,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Variable lengths.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Blank labels.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Enabling streamlined, end-to-end training directly from visual speech input to text output.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848075"/>
            <a:ext cx="48776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